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81" r:id="rId4"/>
    <p:sldId id="260" r:id="rId5"/>
    <p:sldId id="261" r:id="rId6"/>
    <p:sldId id="262" r:id="rId7"/>
    <p:sldId id="263" r:id="rId8"/>
    <p:sldId id="265" r:id="rId9"/>
    <p:sldId id="266" r:id="rId10"/>
    <p:sldId id="285" r:id="rId11"/>
    <p:sldId id="277" r:id="rId12"/>
    <p:sldId id="278" r:id="rId13"/>
    <p:sldId id="286" r:id="rId14"/>
    <p:sldId id="279" r:id="rId15"/>
    <p:sldId id="287" r:id="rId16"/>
    <p:sldId id="268" r:id="rId17"/>
    <p:sldId id="280" r:id="rId18"/>
    <p:sldId id="28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82" d="100"/>
          <a:sy n="82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265247555076463"/>
          <c:w val="0.52897519357687151"/>
          <c:h val="0.72115523200124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cat>
            <c:strRef>
              <c:f>Лист1!$A$2:$A$5</c:f>
              <c:strCache>
                <c:ptCount val="4"/>
                <c:pt idx="0">
                  <c:v>Повышение эффективности работы ОУ в целом</c:v>
                </c:pt>
                <c:pt idx="1">
                  <c:v>Удовлетворенность педагогов ОУ результатами ОЭР</c:v>
                </c:pt>
                <c:pt idx="2">
                  <c:v>Личностное самоутверждение, например, реализация собственных идей</c:v>
                </c:pt>
                <c:pt idx="3">
                  <c:v>Материальные стимулы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908983945661993"/>
          <c:y val="5.4317913625212925E-2"/>
          <c:w val="0.44069403176974747"/>
          <c:h val="0.891363985082737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B59AC6-31E2-49DB-8E6F-016D2F48D49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0DCA0E-E382-4168-B7D4-0D9F9CCB2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формы работы с педагогами в процессе проектирования психолого-педагогической поддержки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93296"/>
            <a:ext cx="81724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Арсеньева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канд.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наук, доцент кафедры логопедии РГПУ им. А.И. Герцена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Медведева В.В.,  учитель-дефектолог ГБДОУ №202 Выборгского района Санкт-Петербурга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ownloads\konkur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3312368" cy="3442394"/>
          </a:xfrm>
        </p:spPr>
        <p:txBody>
          <a:bodyPr/>
          <a:lstStyle/>
          <a:p>
            <a:r>
              <a:rPr lang="ru-RU" b="1" dirty="0" smtClean="0"/>
              <a:t>Мастер-класс, Творческие группы</a:t>
            </a:r>
            <a:endParaRPr lang="ru-RU" b="1" dirty="0"/>
          </a:p>
        </p:txBody>
      </p:sp>
      <p:pic>
        <p:nvPicPr>
          <p:cNvPr id="4" name="Picture 3" descr="C:\Users\Марина\Document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3744416" cy="626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7498080" cy="1143000"/>
          </a:xfrm>
        </p:spPr>
        <p:txBody>
          <a:bodyPr/>
          <a:lstStyle/>
          <a:p>
            <a:r>
              <a:rPr lang="ru-RU" b="1" dirty="0" smtClean="0"/>
              <a:t>Имитационные игры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Марина\Document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062" y="3401616"/>
            <a:ext cx="6098938" cy="3456384"/>
          </a:xfrm>
          <a:prstGeom prst="rect">
            <a:avLst/>
          </a:prstGeom>
          <a:noFill/>
        </p:spPr>
      </p:pic>
      <p:pic>
        <p:nvPicPr>
          <p:cNvPr id="8" name="Picture 2" descr="C:\Users\Марина\Downloads\6JP9QnY8M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836712"/>
            <a:ext cx="4779963" cy="358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128215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pic>
        <p:nvPicPr>
          <p:cNvPr id="6" name="Picture 2" descr="C:\Users\Марина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80" y="1700808"/>
            <a:ext cx="8171132" cy="449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рина\Pictures\сайт р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48780"/>
            <a:ext cx="6636229" cy="4977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ru-RU" dirty="0" smtClean="0"/>
              <a:t>Рефлексивные  методики</a:t>
            </a:r>
            <a:endParaRPr lang="ru-RU" dirty="0"/>
          </a:p>
        </p:txBody>
      </p:sp>
      <p:pic>
        <p:nvPicPr>
          <p:cNvPr id="7170" name="Picture 2" descr="C:\Users\Марина\Document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55182" cy="5199095"/>
          </a:xfrm>
          <a:prstGeom prst="rect">
            <a:avLst/>
          </a:prstGeom>
          <a:noFill/>
        </p:spPr>
      </p:pic>
      <p:pic>
        <p:nvPicPr>
          <p:cNvPr id="1026" name="Picture 2" descr="C:\Users\Марина\Documents\На сайт 115 декабрь\rLmgPBvOY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660811" cy="309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арина\Documents\На сайт 115 декабрь\IMG_9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4719306" cy="3539480"/>
          </a:xfrm>
          <a:prstGeom prst="rect">
            <a:avLst/>
          </a:prstGeom>
          <a:noFill/>
        </p:spPr>
      </p:pic>
      <p:pic>
        <p:nvPicPr>
          <p:cNvPr id="2052" name="Picture 4" descr="C:\Users\Марина\Documents\На сайт 115 декабрь\92ZMl4Jzt2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80"/>
            <a:ext cx="3846091" cy="6854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615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Дайджест по учебно-методическому пособию «Педагогика поддержки».  Авторы Михайлова Н. Н., </a:t>
            </a:r>
            <a:r>
              <a:rPr lang="ru-RU" sz="2800" dirty="0" err="1" smtClean="0"/>
              <a:t>Юсфин</a:t>
            </a:r>
            <a:r>
              <a:rPr lang="ru-RU" sz="2800" dirty="0" smtClean="0"/>
              <a:t> С.М. , Издательство -- М.: МИРОС, 2001.—208 с.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Подготовка педагогических кадров</a:t>
            </a:r>
            <a:endParaRPr lang="ru-RU" sz="3200" dirty="0"/>
          </a:p>
        </p:txBody>
      </p:sp>
      <p:pic>
        <p:nvPicPr>
          <p:cNvPr id="17410" name="Picture 2" descr="C:\Users\Марина\Pictures\пост-рел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66354"/>
            <a:ext cx="4727923" cy="3491646"/>
          </a:xfrm>
          <a:prstGeom prst="rect">
            <a:avLst/>
          </a:prstGeom>
          <a:noFill/>
        </p:spPr>
      </p:pic>
      <p:pic>
        <p:nvPicPr>
          <p:cNvPr id="17411" name="Picture 3" descr="C:\Users\Марина\Pictures\пост-рел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5"/>
            <a:ext cx="3698858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Марина\Document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7529339" cy="5276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 descr="C:\Users\Марина\Downloads\девочка3812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908050"/>
            <a:ext cx="427196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Марина\Downloads\School_Clip_Art_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86588" y="260350"/>
            <a:ext cx="2157412" cy="5564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29047E-7 L 0.28628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6688E-6 L -0.30312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ownloads\0039-039-Blagodarim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ФГОС ДО:</a:t>
            </a:r>
          </a:p>
          <a:p>
            <a:pPr>
              <a:buNone/>
            </a:pPr>
            <a:r>
              <a:rPr lang="ru-RU" sz="2800" dirty="0" smtClean="0"/>
              <a:t>    Основная образовательная программа дошкольного образования проектируется как программа </a:t>
            </a:r>
            <a:r>
              <a:rPr lang="ru-RU" sz="2800" b="1" dirty="0" smtClean="0"/>
              <a:t>психолого-педагогической поддержки </a:t>
            </a:r>
            <a:r>
              <a:rPr lang="ru-RU" sz="2800" dirty="0" smtClean="0"/>
              <a:t>позитивной социализации и индивидуализации развития детей дошкольного возраста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Профессиональный стандарт педагога. Трудовые действия: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 Создание позитивного психологического климата в группе и условий для доброжелательных отношений между детьми…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Развитие у обучающихся познавательной активности, самостоятельности, инициативы, творческих способностей…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Освоение и применение психолого-педагогических технологий (в том числе инклюзивных), необходимых для адресной работы с различными контингентами учащихся: одаренные дети, социально уязвимые дети … </a:t>
            </a:r>
            <a:r>
              <a:rPr lang="ru-RU" sz="2800" dirty="0" err="1" smtClean="0"/>
              <a:t>дети</a:t>
            </a:r>
            <a:r>
              <a:rPr lang="ru-RU" sz="2800" dirty="0" smtClean="0"/>
              <a:t> с особыми образовательными потребностями, дети с ограниченными возможностями здоровья…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1481328"/>
            <a:ext cx="3682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	</a:t>
            </a:r>
            <a:r>
              <a:rPr lang="ru-RU" sz="2800" b="1" i="1" dirty="0" smtClean="0"/>
              <a:t>«Научись разговаривать с другими на их языке»</a:t>
            </a:r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wnloads\Kipling_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06" y="764704"/>
            <a:ext cx="4372410" cy="50807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594928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Редьярд</a:t>
            </a:r>
            <a:r>
              <a:rPr lang="ru-RU" b="1" i="1" dirty="0" smtClean="0"/>
              <a:t> Киплинг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 для участия в ОЭР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052736"/>
          <a:ext cx="745879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7332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результатам анкетирования педагогов ДОУ, участвующих в ОЭР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вовлечения и участия педагогов в ИД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dirty="0" smtClean="0"/>
              <a:t>Подготовка педагогов к реализации психолого-педагогической поддержки социализации и индивидуализации ребенка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Этапы работы с педагогами</a:t>
            </a:r>
            <a:r>
              <a:rPr lang="ru-RU" dirty="0" smtClean="0"/>
              <a:t> дошкольных образовательных учреждений по обучению использования психолого-педагогической поддержки в работе с детьми с особыми образовательными потребностями: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Информационный этап.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C00000"/>
                </a:solidFill>
              </a:rPr>
              <a:t> Этап практической реализации.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C00000"/>
                </a:solidFill>
              </a:rPr>
              <a:t>Рефлексивный (оценочный).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4980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Информационный этап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484784"/>
            <a:ext cx="4824536" cy="13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8448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Методическая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1088"/>
            <a:ext cx="3168352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29309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Пассивные формы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435600" y="4149725"/>
            <a:ext cx="3312864" cy="1223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422108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Активные формы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131840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580112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Активные формы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Педагогические советы </a:t>
            </a:r>
          </a:p>
          <a:p>
            <a:pPr lvl="0"/>
            <a:r>
              <a:rPr lang="ru-RU" dirty="0" smtClean="0"/>
              <a:t>Проектные советы</a:t>
            </a:r>
          </a:p>
          <a:p>
            <a:pPr lvl="0"/>
            <a:r>
              <a:rPr lang="ru-RU" dirty="0" smtClean="0"/>
              <a:t>Творческие лаборатории</a:t>
            </a:r>
          </a:p>
          <a:p>
            <a:pPr lvl="0"/>
            <a:r>
              <a:rPr lang="ru-RU" dirty="0" smtClean="0"/>
              <a:t>Творческие группы</a:t>
            </a:r>
          </a:p>
          <a:p>
            <a:pPr lvl="0"/>
            <a:r>
              <a:rPr lang="ru-RU" dirty="0" smtClean="0"/>
              <a:t>Тренинги</a:t>
            </a:r>
          </a:p>
          <a:p>
            <a:pPr lvl="0"/>
            <a:r>
              <a:rPr lang="ru-RU" dirty="0" smtClean="0"/>
              <a:t>Мастер – классы</a:t>
            </a:r>
          </a:p>
          <a:p>
            <a:pPr lvl="0"/>
            <a:r>
              <a:rPr lang="ru-RU" dirty="0" smtClean="0"/>
              <a:t>Имитационные игры (</a:t>
            </a:r>
            <a:r>
              <a:rPr lang="ru-RU" dirty="0" err="1" smtClean="0"/>
              <a:t>организационно-деятельностная</a:t>
            </a:r>
            <a:r>
              <a:rPr lang="ru-RU" dirty="0" smtClean="0"/>
              <a:t> игра, дидактическая игра, игровые ситуации, стажировка с выполнением должностной роли, игра – проектирование, анализ конкретных ситуаций, разбор деловой почты, действия по инструкции)</a:t>
            </a:r>
          </a:p>
          <a:p>
            <a:pPr lvl="0"/>
            <a:r>
              <a:rPr lang="ru-RU" dirty="0" smtClean="0"/>
              <a:t>Метод кейсов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Мастер-класс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ocuments\r3S1sNESK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616624" cy="5335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Творческая группа, творческая лаборатория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cuments\D7KgajO4E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54434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1623</TotalTime>
  <Words>278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Мотив для участия в ОЭР</vt:lpstr>
      <vt:lpstr>Система вовлечения и участия педагогов в ИД </vt:lpstr>
      <vt:lpstr>Информационный этап</vt:lpstr>
      <vt:lpstr>Активные формы обучения</vt:lpstr>
      <vt:lpstr>Мастер-класс</vt:lpstr>
      <vt:lpstr>Творческая группа, творческая лаборатория</vt:lpstr>
      <vt:lpstr>Мастер-класс, Творческие группы</vt:lpstr>
      <vt:lpstr>Имитационные игры</vt:lpstr>
      <vt:lpstr>Рефлексия</vt:lpstr>
      <vt:lpstr>Рефлексия</vt:lpstr>
      <vt:lpstr>Рефлексивные  методики</vt:lpstr>
      <vt:lpstr>Слайд 15</vt:lpstr>
      <vt:lpstr>Подготовка педагогических кадров</vt:lpstr>
      <vt:lpstr>Методические рекомендации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«Вовлечение педагогов ДОО в инновационную деятельность. Технологический аспект»</dc:title>
  <dc:creator>Марина</dc:creator>
  <cp:lastModifiedBy>Марина</cp:lastModifiedBy>
  <cp:revision>23</cp:revision>
  <dcterms:created xsi:type="dcterms:W3CDTF">2016-12-05T12:56:56Z</dcterms:created>
  <dcterms:modified xsi:type="dcterms:W3CDTF">2017-04-20T20:02:54Z</dcterms:modified>
</cp:coreProperties>
</file>